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363" r:id="rId3"/>
    <p:sldId id="257" r:id="rId4"/>
    <p:sldId id="259" r:id="rId5"/>
    <p:sldId id="260" r:id="rId6"/>
    <p:sldId id="261" r:id="rId7"/>
    <p:sldId id="262" r:id="rId8"/>
    <p:sldId id="279" r:id="rId9"/>
    <p:sldId id="281" r:id="rId10"/>
    <p:sldId id="263" r:id="rId11"/>
    <p:sldId id="264" r:id="rId12"/>
    <p:sldId id="265" r:id="rId13"/>
    <p:sldId id="266" r:id="rId14"/>
    <p:sldId id="267" r:id="rId15"/>
    <p:sldId id="268" r:id="rId16"/>
    <p:sldId id="271" r:id="rId17"/>
    <p:sldId id="272" r:id="rId18"/>
    <p:sldId id="273" r:id="rId19"/>
    <p:sldId id="274" r:id="rId20"/>
    <p:sldId id="276" r:id="rId21"/>
    <p:sldId id="277" r:id="rId22"/>
    <p:sldId id="269" r:id="rId23"/>
    <p:sldId id="270" r:id="rId24"/>
    <p:sldId id="278" r:id="rId25"/>
    <p:sldId id="330" r:id="rId26"/>
    <p:sldId id="282" r:id="rId27"/>
    <p:sldId id="284" r:id="rId28"/>
    <p:sldId id="285" r:id="rId29"/>
    <p:sldId id="286" r:id="rId30"/>
    <p:sldId id="287" r:id="rId31"/>
    <p:sldId id="288" r:id="rId32"/>
    <p:sldId id="289" r:id="rId33"/>
    <p:sldId id="290" r:id="rId34"/>
    <p:sldId id="306" r:id="rId35"/>
    <p:sldId id="307" r:id="rId36"/>
    <p:sldId id="308" r:id="rId37"/>
    <p:sldId id="309" r:id="rId38"/>
    <p:sldId id="310" r:id="rId39"/>
    <p:sldId id="311" r:id="rId40"/>
    <p:sldId id="312" r:id="rId41"/>
    <p:sldId id="313" r:id="rId42"/>
    <p:sldId id="316" r:id="rId43"/>
    <p:sldId id="314" r:id="rId44"/>
    <p:sldId id="315" r:id="rId45"/>
    <p:sldId id="317" r:id="rId46"/>
    <p:sldId id="318" r:id="rId47"/>
    <p:sldId id="321" r:id="rId48"/>
    <p:sldId id="324" r:id="rId49"/>
    <p:sldId id="325" r:id="rId50"/>
    <p:sldId id="326" r:id="rId51"/>
    <p:sldId id="328" r:id="rId52"/>
    <p:sldId id="327" r:id="rId53"/>
    <p:sldId id="329" r:id="rId54"/>
    <p:sldId id="319" r:id="rId55"/>
    <p:sldId id="331" r:id="rId56"/>
    <p:sldId id="332" r:id="rId57"/>
    <p:sldId id="333" r:id="rId58"/>
    <p:sldId id="344" r:id="rId59"/>
    <p:sldId id="345" r:id="rId60"/>
    <p:sldId id="346" r:id="rId61"/>
    <p:sldId id="347" r:id="rId62"/>
    <p:sldId id="348" r:id="rId63"/>
    <p:sldId id="350" r:id="rId64"/>
    <p:sldId id="352" r:id="rId65"/>
    <p:sldId id="357" r:id="rId66"/>
    <p:sldId id="358" r:id="rId67"/>
    <p:sldId id="359" r:id="rId68"/>
    <p:sldId id="360" r:id="rId69"/>
    <p:sldId id="362" r:id="rId70"/>
    <p:sldId id="36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262"/>
            <p14:sldId id="279"/>
            <p14:sldId id="281"/>
            <p14:sldId id="263"/>
            <p14:sldId id="264"/>
            <p14:sldId id="265"/>
            <p14:sldId id="266"/>
            <p14:sldId id="267"/>
            <p14:sldId id="268"/>
            <p14:sldId id="271"/>
            <p14:sldId id="272"/>
            <p14:sldId id="273"/>
            <p14:sldId id="274"/>
            <p14:sldId id="276"/>
            <p14:sldId id="277"/>
            <p14:sldId id="269"/>
            <p14:sldId id="270"/>
            <p14:sldId id="278"/>
            <p14:sldId id="330"/>
            <p14:sldId id="282"/>
            <p14:sldId id="284"/>
            <p14:sldId id="285"/>
            <p14:sldId id="286"/>
            <p14:sldId id="287"/>
            <p14:sldId id="288"/>
            <p14:sldId id="28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33"/>
            <p14:sldId id="344"/>
            <p14:sldId id="345"/>
            <p14:sldId id="346"/>
            <p14:sldId id="347"/>
            <p14:sldId id="348"/>
            <p14:sldId id="350"/>
            <p14:sldId id="352"/>
            <p14:sldId id="357"/>
            <p14:sldId id="358"/>
            <p14:sldId id="359"/>
            <p14:sldId id="360"/>
            <p14:sldId id="362"/>
            <p14:sldId id="361"/>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6358" autoAdjust="0"/>
  </p:normalViewPr>
  <p:slideViewPr>
    <p:cSldViewPr snapToGrid="0" showGuides="1">
      <p:cViewPr>
        <p:scale>
          <a:sx n="100" d="100"/>
          <a:sy n="100" d="100"/>
        </p:scale>
        <p:origin x="-89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15-Sep-19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y=</a:t>
            </a:r>
            <a:r>
              <a:rPr lang="en-US" dirty="0" err="1" smtClean="0"/>
              <a:t>mx+b</a:t>
            </a:r>
            <a:r>
              <a:rPr lang="en-US" dirty="0" smtClean="0"/>
              <a:t>\\</a:t>
            </a:r>
          </a:p>
          <a:p>
            <a:r>
              <a:rPr lang="en-US" dirty="0" smtClean="0"/>
              <a:t>\</a:t>
            </a:r>
            <a:r>
              <a:rPr lang="en-US" dirty="0" err="1" smtClean="0"/>
              <a:t>xrightarrow</a:t>
            </a:r>
            <a:r>
              <a:rPr lang="en-US" dirty="0" smtClean="0"/>
              <a:t>{x=0}y=b\\</a:t>
            </a:r>
          </a:p>
          <a:p>
            <a:r>
              <a:rPr lang="en-US" dirty="0" smtClean="0"/>
              <a:t>\</a:t>
            </a:r>
            <a:r>
              <a:rPr lang="en-US" dirty="0" err="1" smtClean="0"/>
              <a:t>xrightarrow</a:t>
            </a:r>
            <a:r>
              <a:rPr lang="en-US" dirty="0" smtClean="0"/>
              <a:t>{y=0}x=-\</a:t>
            </a:r>
            <a:r>
              <a:rPr lang="en-US" dirty="0" err="1" smtClean="0"/>
              <a:t>frac</a:t>
            </a:r>
            <a:r>
              <a:rPr lang="en-US" dirty="0" smtClean="0"/>
              <a:t>{b}{m}\\</a:t>
            </a:r>
          </a:p>
          <a:p>
            <a:r>
              <a:rPr lang="en-US" dirty="0" smtClean="0"/>
              <a:t>\</a:t>
            </a:r>
            <a:r>
              <a:rPr lang="en-US" dirty="0" err="1" smtClean="0"/>
              <a:t>frac</a:t>
            </a:r>
            <a:r>
              <a:rPr lang="en-US" dirty="0" smtClean="0"/>
              <a:t>{\</a:t>
            </a:r>
            <a:r>
              <a:rPr lang="en-US" dirty="0" err="1" smtClean="0"/>
              <a:t>frac</a:t>
            </a:r>
            <a:r>
              <a:rPr lang="en-US" dirty="0" smtClean="0"/>
              <a:t>{-b}{m}}{b}=-\</a:t>
            </a:r>
            <a:r>
              <a:rPr lang="en-US" dirty="0" err="1" smtClean="0"/>
              <a:t>frac</a:t>
            </a:r>
            <a:r>
              <a:rPr lang="en-US" dirty="0" smtClean="0"/>
              <a:t>{1}{m}=</a:t>
            </a:r>
            <a:r>
              <a:rPr lang="en-US" dirty="0" err="1" smtClean="0"/>
              <a:t>tg</a:t>
            </a:r>
            <a:r>
              <a:rPr lang="en-US" dirty="0" smtClean="0"/>
              <a:t>\theta\</a:t>
            </a:r>
            <a:r>
              <a:rPr lang="en-US" dirty="0" err="1" smtClean="0"/>
              <a:t>rightarrow</a:t>
            </a:r>
            <a:r>
              <a:rPr lang="en-US" dirty="0" smtClean="0"/>
              <a:t> m=-\</a:t>
            </a:r>
            <a:r>
              <a:rPr lang="en-US" dirty="0" err="1" smtClean="0"/>
              <a:t>frac</a:t>
            </a:r>
            <a:r>
              <a:rPr lang="en-US" dirty="0" smtClean="0"/>
              <a:t>{1}{</a:t>
            </a:r>
            <a:r>
              <a:rPr lang="en-US" dirty="0" err="1" smtClean="0"/>
              <a:t>tg</a:t>
            </a:r>
            <a:r>
              <a:rPr lang="en-US" dirty="0" smtClean="0"/>
              <a:t>\theta}=-\</a:t>
            </a:r>
            <a:r>
              <a:rPr lang="en-US" dirty="0" err="1" smtClean="0"/>
              <a:t>frac</a:t>
            </a:r>
            <a:r>
              <a:rPr lang="en-US" dirty="0" smtClean="0"/>
              <a:t>{</a:t>
            </a:r>
            <a:r>
              <a:rPr lang="en-US" dirty="0" err="1" smtClean="0"/>
              <a:t>cos</a:t>
            </a:r>
            <a:r>
              <a:rPr lang="en-US" dirty="0" smtClean="0"/>
              <a:t>\theta}{sin\theta} \\</a:t>
            </a:r>
          </a:p>
          <a:p>
            <a:r>
              <a:rPr lang="en-US" dirty="0" smtClean="0"/>
              <a:t>\</a:t>
            </a:r>
            <a:r>
              <a:rPr lang="en-US" dirty="0" err="1" smtClean="0"/>
              <a:t>frac</a:t>
            </a:r>
            <a:r>
              <a:rPr lang="en-US" dirty="0" smtClean="0"/>
              <a:t>{\rho}{b}=sin\theta\</a:t>
            </a:r>
            <a:r>
              <a:rPr lang="en-US" dirty="0" err="1" smtClean="0"/>
              <a:t>rightarrow</a:t>
            </a:r>
            <a:r>
              <a:rPr lang="en-US" dirty="0" smtClean="0"/>
              <a:t> b=\</a:t>
            </a:r>
            <a:r>
              <a:rPr lang="en-US" dirty="0" err="1" smtClean="0"/>
              <a:t>frac</a:t>
            </a:r>
            <a:r>
              <a:rPr lang="en-US" dirty="0" smtClean="0"/>
              <a:t>{\rho}{sin\theta}</a:t>
            </a:r>
          </a:p>
          <a:p>
            <a:r>
              <a:rPr lang="en-US" dirty="0" smtClean="0"/>
              <a:t>\\</a:t>
            </a:r>
          </a:p>
          <a:p>
            <a:r>
              <a:rPr lang="en-US" dirty="0" smtClean="0"/>
              <a:t>y=</a:t>
            </a:r>
            <a:r>
              <a:rPr lang="en-US" dirty="0" err="1" smtClean="0"/>
              <a:t>mx+b</a:t>
            </a:r>
            <a:r>
              <a:rPr lang="en-US" dirty="0" smtClean="0"/>
              <a:t>\</a:t>
            </a:r>
            <a:r>
              <a:rPr lang="en-US" dirty="0" err="1" smtClean="0"/>
              <a:t>rightarrow</a:t>
            </a:r>
            <a:r>
              <a:rPr lang="en-US" dirty="0" smtClean="0"/>
              <a:t> y=-\</a:t>
            </a:r>
            <a:r>
              <a:rPr lang="en-US" dirty="0" err="1" smtClean="0"/>
              <a:t>frac</a:t>
            </a:r>
            <a:r>
              <a:rPr lang="en-US" dirty="0" smtClean="0"/>
              <a:t>{</a:t>
            </a:r>
            <a:r>
              <a:rPr lang="en-US" dirty="0" err="1" smtClean="0"/>
              <a:t>cos</a:t>
            </a:r>
            <a:r>
              <a:rPr lang="en-US" dirty="0" smtClean="0"/>
              <a:t>\theta}{sin\theta}x+\</a:t>
            </a:r>
            <a:r>
              <a:rPr lang="en-US" dirty="0" err="1" smtClean="0"/>
              <a:t>frac</a:t>
            </a:r>
            <a:r>
              <a:rPr lang="en-US" dirty="0" smtClean="0"/>
              <a:t>{\rho}{sin\theta}</a:t>
            </a:r>
          </a:p>
          <a:p>
            <a:r>
              <a:rPr lang="en-US" dirty="0" smtClean="0"/>
              <a:t>\</a:t>
            </a:r>
            <a:r>
              <a:rPr lang="en-US" dirty="0" err="1" smtClean="0"/>
              <a:t>rightarrow</a:t>
            </a:r>
            <a:r>
              <a:rPr lang="en-US" dirty="0" smtClean="0"/>
              <a:t> </a:t>
            </a:r>
            <a:r>
              <a:rPr lang="en-US" dirty="0" err="1" smtClean="0"/>
              <a:t>xcos</a:t>
            </a:r>
            <a:r>
              <a:rPr lang="en-US" dirty="0" smtClean="0"/>
              <a:t>\theta +</a:t>
            </a:r>
            <a:r>
              <a:rPr lang="en-US" dirty="0" err="1" smtClean="0"/>
              <a:t>ysin</a:t>
            </a:r>
            <a:r>
              <a:rPr lang="en-US" dirty="0" smtClean="0"/>
              <a:t>\theta = \rho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56</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91884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0=\</a:t>
            </a:r>
            <a:r>
              <a:rPr lang="en-US" dirty="0" err="1" smtClean="0"/>
              <a:t>frac</a:t>
            </a:r>
            <a:r>
              <a:rPr lang="en-US" dirty="0" smtClean="0"/>
              <a:t>{\partial e}{\partial c} = \</a:t>
            </a:r>
            <a:r>
              <a:rPr lang="en-US" dirty="0" err="1" smtClean="0"/>
              <a:t>frac</a:t>
            </a:r>
            <a:r>
              <a:rPr lang="en-US" dirty="0" smtClean="0"/>
              <a:t>{1}{N}\sum_{i=1}^{N}2(</a:t>
            </a:r>
            <a:r>
              <a:rPr lang="en-US" dirty="0" err="1" smtClean="0"/>
              <a:t>ax_i+by_i+c</a:t>
            </a:r>
            <a:r>
              <a:rPr lang="en-US" dirty="0" smtClean="0"/>
              <a:t>)\\</a:t>
            </a:r>
          </a:p>
          <a:p>
            <a:r>
              <a:rPr lang="en-US" dirty="0" smtClean="0"/>
              <a:t>c=-\</a:t>
            </a:r>
            <a:r>
              <a:rPr lang="en-US" dirty="0" err="1" smtClean="0"/>
              <a:t>frac</a:t>
            </a:r>
            <a:r>
              <a:rPr lang="en-US" dirty="0" smtClean="0"/>
              <a:t>{a}{N}\sum_{i=1}^{N}</a:t>
            </a:r>
            <a:r>
              <a:rPr lang="en-US" dirty="0" err="1" smtClean="0"/>
              <a:t>x_i</a:t>
            </a:r>
            <a:r>
              <a:rPr lang="en-US" dirty="0" smtClean="0"/>
              <a:t>-\</a:t>
            </a:r>
            <a:r>
              <a:rPr lang="en-US" dirty="0" err="1" smtClean="0"/>
              <a:t>frac</a:t>
            </a:r>
            <a:r>
              <a:rPr lang="en-US" dirty="0" smtClean="0"/>
              <a:t>{b}{N}\sum_{i=1}^{N}</a:t>
            </a:r>
            <a:r>
              <a:rPr lang="en-US" dirty="0" err="1" smtClean="0"/>
              <a:t>y_i</a:t>
            </a:r>
            <a:r>
              <a:rPr lang="en-US" dirty="0" smtClean="0"/>
              <a:t>=-a\</a:t>
            </a:r>
            <a:r>
              <a:rPr lang="en-US" dirty="0" err="1" smtClean="0"/>
              <a:t>overline</a:t>
            </a:r>
            <a:r>
              <a:rPr lang="en-US" dirty="0" smtClean="0"/>
              <a:t>{x}-b\</a:t>
            </a:r>
            <a:r>
              <a:rPr lang="en-US" dirty="0" err="1" smtClean="0"/>
              <a:t>overline</a:t>
            </a:r>
            <a:r>
              <a:rPr lang="en-US" dirty="0" smtClean="0"/>
              <a:t>{y}\\</a:t>
            </a:r>
          </a:p>
          <a:p>
            <a:r>
              <a:rPr lang="en-US" dirty="0" smtClean="0"/>
              <a:t>e=\</a:t>
            </a:r>
            <a:r>
              <a:rPr lang="en-US" dirty="0" err="1" smtClean="0"/>
              <a:t>frac</a:t>
            </a:r>
            <a:r>
              <a:rPr lang="en-US" dirty="0" smtClean="0"/>
              <a:t>{1}{N}\sum_{i=1}^{N} (</a:t>
            </a:r>
            <a:r>
              <a:rPr lang="en-US" dirty="0" err="1" smtClean="0"/>
              <a:t>ax_i+by_i-a</a:t>
            </a:r>
            <a:r>
              <a:rPr lang="en-US" dirty="0" smtClean="0"/>
              <a:t>\</a:t>
            </a:r>
            <a:r>
              <a:rPr lang="en-US" dirty="0" err="1" smtClean="0"/>
              <a:t>overline</a:t>
            </a:r>
            <a:r>
              <a:rPr lang="en-US" dirty="0" smtClean="0"/>
              <a:t>{x}-b\</a:t>
            </a:r>
            <a:r>
              <a:rPr lang="en-US" dirty="0" err="1" smtClean="0"/>
              <a:t>overline</a:t>
            </a:r>
            <a:r>
              <a:rPr lang="en-US" dirty="0" smtClean="0"/>
              <a:t>{y})^2=\</a:t>
            </a:r>
            <a:r>
              <a:rPr lang="en-US" dirty="0" err="1" smtClean="0"/>
              <a:t>frac</a:t>
            </a:r>
            <a:r>
              <a:rPr lang="en-US" dirty="0" smtClean="0"/>
              <a:t>{1}{N}\sum_{i=1}^{N} (a(</a:t>
            </a:r>
            <a:r>
              <a:rPr lang="en-US" dirty="0" err="1" smtClean="0"/>
              <a:t>x_i</a:t>
            </a:r>
            <a:r>
              <a:rPr lang="en-US" dirty="0" smtClean="0"/>
              <a:t>-\</a:t>
            </a:r>
            <a:r>
              <a:rPr lang="en-US" dirty="0" err="1" smtClean="0"/>
              <a:t>overline</a:t>
            </a:r>
            <a:r>
              <a:rPr lang="en-US" dirty="0" smtClean="0"/>
              <a:t>{x})+b(</a:t>
            </a:r>
            <a:r>
              <a:rPr lang="en-US" dirty="0" err="1" smtClean="0"/>
              <a:t>y_i</a:t>
            </a:r>
            <a:r>
              <a:rPr lang="en-US" dirty="0" smtClean="0"/>
              <a:t>-\</a:t>
            </a:r>
            <a:r>
              <a:rPr lang="en-US" dirty="0" err="1" smtClean="0"/>
              <a:t>overline</a:t>
            </a:r>
            <a:r>
              <a:rPr lang="en-US" dirty="0" smtClean="0"/>
              <a:t>{y}))^2=</a:t>
            </a:r>
          </a:p>
          <a:p>
            <a:endParaRPr lang="en-US" dirty="0" smtClean="0"/>
          </a:p>
          <a:p>
            <a:r>
              <a:rPr lang="en-US" dirty="0" smtClean="0"/>
              <a:t>\</a:t>
            </a:r>
            <a:r>
              <a:rPr lang="en-US" dirty="0" err="1" smtClean="0"/>
              <a:t>frac</a:t>
            </a:r>
            <a:r>
              <a:rPr lang="en-US" dirty="0" smtClean="0"/>
              <a:t>{1}{N}\left \| </a:t>
            </a:r>
          </a:p>
          <a:p>
            <a:r>
              <a:rPr lang="en-US" dirty="0" smtClean="0"/>
              <a:t>\begin{</a:t>
            </a:r>
            <a:r>
              <a:rPr lang="en-US" dirty="0" err="1" smtClean="0"/>
              <a:t>bmatrix</a:t>
            </a:r>
            <a:r>
              <a:rPr lang="en-US" dirty="0" smtClean="0"/>
              <a:t>}</a:t>
            </a:r>
          </a:p>
          <a:p>
            <a:r>
              <a:rPr lang="en-US" dirty="0" smtClean="0"/>
              <a:t>x_1-\</a:t>
            </a:r>
            <a:r>
              <a:rPr lang="en-US" dirty="0" err="1" smtClean="0"/>
              <a:t>overline</a:t>
            </a:r>
            <a:r>
              <a:rPr lang="en-US" dirty="0" smtClean="0"/>
              <a:t>{x}&amp;y_1-\</a:t>
            </a:r>
            <a:r>
              <a:rPr lang="en-US" dirty="0" err="1" smtClean="0"/>
              <a:t>overline</a:t>
            </a:r>
            <a:r>
              <a:rPr lang="en-US" dirty="0" smtClean="0"/>
              <a:t>{y}\\ </a:t>
            </a:r>
          </a:p>
          <a:p>
            <a:r>
              <a:rPr lang="en-US" dirty="0" smtClean="0"/>
              <a:t>\</a:t>
            </a:r>
            <a:r>
              <a:rPr lang="en-US" dirty="0" err="1" smtClean="0"/>
              <a:t>vdots</a:t>
            </a:r>
            <a:r>
              <a:rPr lang="en-US" dirty="0" smtClean="0"/>
              <a:t>&amp;\</a:t>
            </a:r>
            <a:r>
              <a:rPr lang="en-US" dirty="0" err="1" smtClean="0"/>
              <a:t>vdots</a:t>
            </a:r>
            <a:r>
              <a:rPr lang="en-US" dirty="0" smtClean="0"/>
              <a:t>\\ </a:t>
            </a:r>
          </a:p>
          <a:p>
            <a:r>
              <a:rPr lang="en-US" dirty="0" err="1" smtClean="0"/>
              <a:t>x_N</a:t>
            </a:r>
            <a:r>
              <a:rPr lang="en-US" dirty="0" smtClean="0"/>
              <a:t>-\</a:t>
            </a:r>
            <a:r>
              <a:rPr lang="en-US" dirty="0" err="1" smtClean="0"/>
              <a:t>overline</a:t>
            </a:r>
            <a:r>
              <a:rPr lang="en-US" dirty="0" smtClean="0"/>
              <a:t>{x}&amp;</a:t>
            </a:r>
            <a:r>
              <a:rPr lang="en-US" dirty="0" err="1" smtClean="0"/>
              <a:t>y_N</a:t>
            </a:r>
            <a:r>
              <a:rPr lang="en-US" dirty="0" smtClean="0"/>
              <a:t>-\</a:t>
            </a:r>
            <a:r>
              <a:rPr lang="en-US" dirty="0" err="1" smtClean="0"/>
              <a:t>overline</a:t>
            </a:r>
            <a:r>
              <a:rPr lang="en-US" dirty="0" smtClean="0"/>
              <a:t>{y}</a:t>
            </a:r>
          </a:p>
          <a:p>
            <a:r>
              <a:rPr lang="en-US" dirty="0" smtClean="0"/>
              <a:t>\end{</a:t>
            </a:r>
            <a:r>
              <a:rPr lang="en-US" dirty="0" err="1" smtClean="0"/>
              <a:t>bmatrix</a:t>
            </a:r>
            <a:r>
              <a:rPr lang="en-US" dirty="0" smtClean="0"/>
              <a:t>}</a:t>
            </a:r>
          </a:p>
          <a:p>
            <a:r>
              <a:rPr lang="en-US" dirty="0" smtClean="0"/>
              <a:t>\begin{</a:t>
            </a:r>
            <a:r>
              <a:rPr lang="en-US" dirty="0" err="1" smtClean="0"/>
              <a:t>bmatrix</a:t>
            </a:r>
            <a:r>
              <a:rPr lang="en-US" dirty="0" smtClean="0"/>
              <a:t>}</a:t>
            </a:r>
          </a:p>
          <a:p>
            <a:r>
              <a:rPr lang="en-US" dirty="0" smtClean="0"/>
              <a:t>a\\</a:t>
            </a:r>
          </a:p>
          <a:p>
            <a:r>
              <a:rPr lang="en-US" dirty="0" smtClean="0"/>
              <a:t>b</a:t>
            </a:r>
          </a:p>
          <a:p>
            <a:r>
              <a:rPr lang="en-US" dirty="0" smtClean="0"/>
              <a:t>\end{</a:t>
            </a:r>
            <a:r>
              <a:rPr lang="en-US" dirty="0" err="1" smtClean="0"/>
              <a:t>bmatrix</a:t>
            </a:r>
            <a:r>
              <a:rPr lang="en-US" dirty="0" smtClean="0"/>
              <a:t>}</a:t>
            </a:r>
          </a:p>
          <a:p>
            <a:r>
              <a:rPr lang="en-US" dirty="0" smtClean="0"/>
              <a:t>\right \|^2=</a:t>
            </a:r>
          </a:p>
          <a:p>
            <a:r>
              <a:rPr lang="en-US" dirty="0" smtClean="0"/>
              <a:t>\\</a:t>
            </a:r>
          </a:p>
          <a:p>
            <a:r>
              <a:rPr lang="en-US" dirty="0" smtClean="0"/>
              <a:t>\</a:t>
            </a:r>
            <a:r>
              <a:rPr lang="en-US" dirty="0" err="1" smtClean="0"/>
              <a:t>frac</a:t>
            </a:r>
            <a:r>
              <a:rPr lang="en-US" dirty="0" smtClean="0"/>
              <a:t>{1}{N}\left \| </a:t>
            </a:r>
          </a:p>
          <a:p>
            <a:r>
              <a:rPr lang="en-US" dirty="0" smtClean="0"/>
              <a:t>X\beta</a:t>
            </a:r>
          </a:p>
          <a:p>
            <a:r>
              <a:rPr lang="en-US" dirty="0" smtClean="0"/>
              <a:t>\right \|^2= \</a:t>
            </a:r>
            <a:r>
              <a:rPr lang="en-US" dirty="0" err="1" smtClean="0"/>
              <a:t>frac</a:t>
            </a:r>
            <a:r>
              <a:rPr lang="en-US" dirty="0" smtClean="0"/>
              <a:t>{1}{N}\</a:t>
            </a:r>
            <a:r>
              <a:rPr lang="en-US" dirty="0" err="1" smtClean="0"/>
              <a:t>beta^TX^TX</a:t>
            </a:r>
            <a:r>
              <a:rPr lang="en-US" dirty="0" smtClean="0"/>
              <a:t>\beta\\</a:t>
            </a:r>
          </a:p>
          <a:p>
            <a:r>
              <a:rPr lang="en-US" dirty="0" smtClean="0"/>
              <a:t>\\</a:t>
            </a:r>
          </a:p>
          <a:p>
            <a:endParaRPr lang="en-US" dirty="0" smtClean="0"/>
          </a:p>
          <a:p>
            <a:r>
              <a:rPr lang="en-US" dirty="0" smtClean="0"/>
              <a:t>\left\{\begin{matrix}</a:t>
            </a:r>
          </a:p>
          <a:p>
            <a:r>
              <a:rPr lang="en-US" dirty="0" smtClean="0"/>
              <a:t>minimize &amp; \</a:t>
            </a:r>
            <a:r>
              <a:rPr lang="en-US" dirty="0" err="1" smtClean="0"/>
              <a:t>frac</a:t>
            </a:r>
            <a:r>
              <a:rPr lang="en-US" dirty="0" smtClean="0"/>
              <a:t>{1}{N}\</a:t>
            </a:r>
            <a:r>
              <a:rPr lang="en-US" dirty="0" err="1" smtClean="0"/>
              <a:t>beta^TX^TX</a:t>
            </a:r>
            <a:r>
              <a:rPr lang="en-US" dirty="0" smtClean="0"/>
              <a:t>\beta\\ </a:t>
            </a:r>
          </a:p>
          <a:p>
            <a:r>
              <a:rPr lang="en-US" dirty="0" smtClean="0"/>
              <a:t> </a:t>
            </a:r>
            <a:r>
              <a:rPr lang="en-US" dirty="0" err="1" smtClean="0"/>
              <a:t>s.t.</a:t>
            </a:r>
            <a:r>
              <a:rPr lang="en-US" dirty="0" smtClean="0"/>
              <a:t> &amp; a^2+b^2=1</a:t>
            </a:r>
          </a:p>
          <a:p>
            <a:r>
              <a:rPr lang="en-US" dirty="0" smtClean="0"/>
              <a:t>\end{matrix}\right. </a:t>
            </a:r>
          </a:p>
          <a:p>
            <a:r>
              <a:rPr lang="en-US" dirty="0" smtClean="0"/>
              <a:t>=</a:t>
            </a:r>
          </a:p>
          <a:p>
            <a:r>
              <a:rPr lang="en-US" dirty="0" smtClean="0"/>
              <a:t>\left\{\begin{matrix}</a:t>
            </a:r>
          </a:p>
          <a:p>
            <a:r>
              <a:rPr lang="en-US" dirty="0" smtClean="0"/>
              <a:t>minimize &amp; \</a:t>
            </a:r>
            <a:r>
              <a:rPr lang="en-US" dirty="0" err="1" smtClean="0"/>
              <a:t>beta^TX^TX</a:t>
            </a:r>
            <a:r>
              <a:rPr lang="en-US" dirty="0" smtClean="0"/>
              <a:t>\beta\\ </a:t>
            </a:r>
          </a:p>
          <a:p>
            <a:r>
              <a:rPr lang="en-US" dirty="0" smtClean="0"/>
              <a:t> </a:t>
            </a:r>
            <a:r>
              <a:rPr lang="en-US" dirty="0" err="1" smtClean="0"/>
              <a:t>s.t.</a:t>
            </a:r>
            <a:r>
              <a:rPr lang="en-US" dirty="0" smtClean="0"/>
              <a:t> &amp; \</a:t>
            </a:r>
            <a:r>
              <a:rPr lang="en-US" dirty="0" err="1" smtClean="0"/>
              <a:t>beta^T</a:t>
            </a:r>
            <a:r>
              <a:rPr lang="en-US" dirty="0" smtClean="0"/>
              <a:t>\beta=1</a:t>
            </a:r>
          </a:p>
          <a:p>
            <a:r>
              <a:rPr lang="en-US" dirty="0" smtClean="0"/>
              <a:t>\end{matrix}\right.</a:t>
            </a:r>
          </a:p>
          <a:p>
            <a:endParaRPr lang="en-US" dirty="0" smtClean="0"/>
          </a:p>
          <a:p>
            <a:endParaRPr lang="en-US" dirty="0" smtClean="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2807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15-Sep-19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15-Sep-19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15-Sep-19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15-Sep-19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15-Sep-19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15-Sep-19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15-Sep-19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15-Sep-19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4.gif"/><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7.png"/><Relationship Id="rId18" Type="http://schemas.openxmlformats.org/officeDocument/2006/relationships/image" Target="../media/image62.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66.png"/><Relationship Id="rId17" Type="http://schemas.openxmlformats.org/officeDocument/2006/relationships/image" Target="../media/image63.png"/><Relationship Id="rId2" Type="http://schemas.openxmlformats.org/officeDocument/2006/relationships/image" Target="../media/image65.png"/><Relationship Id="rId16"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image" Target="../media/image44.png"/><Relationship Id="rId15" Type="http://schemas.openxmlformats.org/officeDocument/2006/relationships/image" Target="../media/image69.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50.png"/><Relationship Id="rId14"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49.png"/><Relationship Id="rId1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6"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49.png"/><Relationship Id="rId1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6.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3.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7.png"/><Relationship Id="rId7" Type="http://schemas.openxmlformats.org/officeDocument/2006/relationships/image" Target="../media/image45.png"/><Relationship Id="rId12" Type="http://schemas.openxmlformats.org/officeDocument/2006/relationships/image" Target="../media/image56.png"/><Relationship Id="rId17" Type="http://schemas.openxmlformats.org/officeDocument/2006/relationships/image" Target="../media/image62.png"/><Relationship Id="rId2" Type="http://schemas.openxmlformats.org/officeDocument/2006/relationships/image" Target="../media/image71.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9.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gif"/></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7.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1.png"/><Relationship Id="rId10" Type="http://schemas.openxmlformats.org/officeDocument/2006/relationships/image" Target="../media/image17.gif"/><Relationship Id="rId4" Type="http://schemas.openxmlformats.org/officeDocument/2006/relationships/image" Target="../media/image10.png"/><Relationship Id="rId9"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7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r>
                      <a:rPr lang="en-US" b="0" i="1" dirty="0" smtClean="0">
                        <a:latin typeface="Cambria Math" panose="02040503050406030204" pitchFamily="18" charset="0"/>
                      </a:rPr>
                      <m:t>𝑒</m:t>
                    </m:r>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24" name="Line">
            <a:extLst>
              <a:ext uri="{FF2B5EF4-FFF2-40B4-BE49-F238E27FC236}">
                <a16:creationId xmlns=""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3541828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437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a:rPr>
                        </m:ctrlPr>
                      </m:dPr>
                      <m:e>
                        <m:d>
                          <m:dPr>
                            <m:begChr m:val="|"/>
                            <m:endChr m:val="|"/>
                            <m:ctrlPr>
                              <a:rPr lang="en-US" b="0" i="1" smtClean="0">
                                <a:latin typeface="Cambria Math"/>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http://szeliski.org/Book</a:t>
            </a:r>
            <a:r>
              <a:rPr lang="en-US" dirty="0" smtClean="0">
                <a:hlinkClick r:id="rId2"/>
              </a:rPr>
              <a:t>/</a:t>
            </a:r>
            <a:endParaRPr lang="en-US" dirty="0" smtClean="0"/>
          </a:p>
          <a:p>
            <a:r>
              <a:rPr lang="en-US" dirty="0">
                <a:hlinkClick r:id="rId3"/>
              </a:rPr>
              <a:t>http://</a:t>
            </a:r>
            <a:r>
              <a:rPr lang="en-US" dirty="0" smtClean="0">
                <a:hlinkClick r:id="rId3"/>
              </a:rPr>
              <a:t>www.cs.cornell.edu/courses/cs5670/2019sp/lectures/lectures.html</a:t>
            </a:r>
            <a:endParaRPr lang="en-US" dirty="0" smtClean="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a:rPr>
                        </m:ctrlPr>
                      </m:dPr>
                      <m:e>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endParaRPr lang="en-US" dirty="0"/>
              </a:p>
              <a:p>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b="-2060"/>
                </a:stretch>
              </a:blipFill>
            </p:spPr>
            <p:txBody>
              <a:bodyPr/>
              <a:lstStyle/>
              <a:p>
                <a:r>
                  <a:rPr lang="en-US">
                    <a:noFill/>
                  </a:rPr>
                  <a:t> </a:t>
                </a:r>
              </a:p>
            </p:txBody>
          </p:sp>
        </mc:Fallback>
      </mc:AlternateContent>
      <p:pic>
        <p:nvPicPr>
          <p:cNvPr id="4098" name="Picture 2">
            <a:extLst>
              <a:ext uri="{FF2B5EF4-FFF2-40B4-BE49-F238E27FC236}">
                <a16:creationId xmlns=""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a:rPr>
                        </m:ctrlPr>
                      </m:dPr>
                      <m:e>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While</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searching for best model fit:</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Select</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 random subset of the original data. </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Fit</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 model to the data subset.</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find </a:t>
            </a:r>
            <a:r>
              <a:rPr lang="en-US" sz="2400" dirty="0" smtClean="0">
                <a:solidFill>
                  <a:sysClr val="windowText" lastClr="000000"/>
                </a:solidFill>
                <a:latin typeface="Consolas" pitchFamily="49" charset="0"/>
              </a:rPr>
              <a:t>inliers that fit the given model.</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if</a:t>
            </a:r>
            <a:r>
              <a:rPr lang="en-US" sz="2400" dirty="0" smtClean="0">
                <a:solidFill>
                  <a:sysClr val="windowText" lastClr="000000"/>
                </a:solidFill>
                <a:latin typeface="Consolas" pitchFamily="49" charset="0"/>
              </a:rPr>
              <a:t> </a:t>
            </a:r>
            <a:r>
              <a:rPr lang="en-US" sz="2400" dirty="0" err="1" smtClean="0">
                <a:solidFill>
                  <a:sysClr val="windowText" lastClr="000000"/>
                </a:solidFill>
                <a:latin typeface="Consolas" pitchFamily="49" charset="0"/>
              </a:rPr>
              <a:t>number_inliers</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is bigger </a:t>
            </a:r>
            <a:r>
              <a:rPr lang="en-US" sz="2400" dirty="0" smtClean="0">
                <a:solidFill>
                  <a:sysClr val="windowText" lastClr="000000"/>
                </a:solidFill>
                <a:latin typeface="Consolas" pitchFamily="49" charset="0"/>
              </a:rPr>
              <a:t>than the </a:t>
            </a:r>
            <a:r>
              <a:rPr lang="en-US" sz="2400" dirty="0">
                <a:solidFill>
                  <a:sysClr val="windowText" lastClr="000000"/>
                </a:solidFill>
                <a:latin typeface="Consolas" pitchFamily="49" charset="0"/>
              </a:rPr>
              <a:t>old best model </a:t>
            </a:r>
            <a:r>
              <a:rPr lang="en-US" sz="2400" dirty="0" smtClean="0">
                <a:solidFill>
                  <a:sysClr val="windowText" lastClr="000000"/>
                </a:solidFill>
                <a:latin typeface="Consolas" pitchFamily="49" charset="0"/>
              </a:rPr>
              <a:t>	</a:t>
            </a:r>
            <a:r>
              <a:rPr lang="en-US" sz="2400" dirty="0" err="1" smtClean="0">
                <a:solidFill>
                  <a:sysClr val="windowText" lastClr="000000"/>
                </a:solidFill>
                <a:latin typeface="Consolas" pitchFamily="49" charset="0"/>
              </a:rPr>
              <a:t>number_inliers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		Save</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as best model</a:t>
            </a:r>
          </a:p>
        </p:txBody>
      </p:sp>
    </p:spTree>
    <p:extLst>
      <p:ext uri="{BB962C8B-B14F-4D97-AF65-F5344CB8AC3E}">
        <p14:creationId xmlns:p14="http://schemas.microsoft.com/office/powerpoint/2010/main" val="201482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 xmlns:a16="http://schemas.microsoft.com/office/drawing/2014/main" id="{FA8F1ECC-4CCC-4D90-9AF0-DD48EE8F5C6D}"/>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Select</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 xmlns:a16="http://schemas.microsoft.com/office/drawing/2014/main" id="{E6656AD7-EC02-41FC-9FEB-916F340D3D4B}"/>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Fit</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 model to the data subset.</a:t>
            </a:r>
          </a:p>
          <a:p>
            <a:endParaRPr lang="en-US" dirty="0"/>
          </a:p>
          <a:p>
            <a:r>
              <a:rPr lang="en-US" dirty="0"/>
              <a:t>Can be done using a chosen algorithm (for example LS).</a:t>
            </a:r>
          </a:p>
        </p:txBody>
      </p:sp>
      <p:sp>
        <p:nvSpPr>
          <p:cNvPr id="4" name="Oval 3">
            <a:extLst>
              <a:ext uri="{FF2B5EF4-FFF2-40B4-BE49-F238E27FC236}">
                <a16:creationId xmlns=""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 xmlns:a16="http://schemas.microsoft.com/office/drawing/2014/main" id="{44F76021-42D1-4DB4-B9BF-3BC6DFCA7087}"/>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smtClean="0">
                <a:solidFill>
                  <a:srgbClr val="222222"/>
                </a:solidFill>
                <a:latin typeface="Arial" panose="020B0604020202020204" pitchFamily="34" charset="0"/>
                <a:cs typeface="Arial" panose="020B0604020202020204" pitchFamily="34" charset="0"/>
              </a:rPr>
              <a:t>Test </a:t>
            </a:r>
            <a:r>
              <a:rPr lang="en-US" altLang="en-US" dirty="0">
                <a:solidFill>
                  <a:srgbClr val="222222"/>
                </a:solidFill>
                <a:latin typeface="Arial" panose="020B0604020202020204" pitchFamily="34" charset="0"/>
                <a:cs typeface="Arial" panose="020B0604020202020204" pitchFamily="34" charset="0"/>
              </a:rPr>
              <a:t>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a:t>
            </a:r>
            <a:r>
              <a:rPr lang="en-US" altLang="en-US" dirty="0" smtClean="0">
                <a:solidFill>
                  <a:srgbClr val="222222"/>
                </a:solidFill>
                <a:latin typeface="Arial" panose="020B0604020202020204" pitchFamily="34" charset="0"/>
                <a:cs typeface="Arial" panose="020B0604020202020204" pitchFamily="34" charset="0"/>
              </a:rPr>
              <a:t>set. This points are called </a:t>
            </a:r>
            <a:r>
              <a:rPr lang="en-US" altLang="en-US" b="1" dirty="0" smtClean="0">
                <a:solidFill>
                  <a:srgbClr val="222222"/>
                </a:solidFill>
                <a:latin typeface="Arial" panose="020B0604020202020204" pitchFamily="34" charset="0"/>
                <a:cs typeface="Arial" panose="020B0604020202020204" pitchFamily="34" charset="0"/>
              </a:rPr>
              <a:t>inliers</a:t>
            </a:r>
            <a:r>
              <a:rPr lang="en-US" altLang="en-US" dirty="0" smtClean="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 xmlns:a16="http://schemas.microsoft.com/office/drawing/2014/main" id="{44F76021-42D1-4DB4-B9BF-3BC6DFCA7087}"/>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if</a:t>
            </a:r>
            <a:r>
              <a:rPr lang="en-US" dirty="0" smtClean="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a:t>
            </a:r>
            <a:r>
              <a:rPr lang="en-US" dirty="0" smtClean="0">
                <a:solidFill>
                  <a:sysClr val="windowText" lastClr="000000"/>
                </a:solidFill>
                <a:latin typeface="Consolas" pitchFamily="49" charset="0"/>
              </a:rPr>
              <a:t>model </a:t>
            </a:r>
            <a:r>
              <a:rPr lang="en-US" dirty="0" err="1" smtClean="0">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a:t>
            </a:r>
            <a:r>
              <a:rPr lang="en-US" b="1" dirty="0" smtClean="0">
                <a:solidFill>
                  <a:sysClr val="windowText" lastClr="000000"/>
                </a:solidFill>
                <a:latin typeface="Consolas" pitchFamily="49" charset="0"/>
              </a:rPr>
              <a:t>Save</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as best model</a:t>
            </a:r>
          </a:p>
          <a:p>
            <a:r>
              <a:rPr lang="en-US" dirty="0" smtClean="0">
                <a:solidFill>
                  <a:srgbClr val="222222"/>
                </a:solidFill>
                <a:latin typeface="Arial" panose="020B0604020202020204" pitchFamily="34" charset="0"/>
                <a:cs typeface="Arial" panose="020B0604020202020204" pitchFamily="34" charset="0"/>
              </a:rPr>
              <a:t>Trivial</a:t>
            </a:r>
            <a:r>
              <a:rPr lang="en-US" dirty="0">
                <a:solidFill>
                  <a:srgbClr val="222222"/>
                </a:solidFill>
                <a:latin typeface="Arial" panose="020B0604020202020204" pitchFamily="34" charset="0"/>
                <a:cs typeface="Arial" panose="020B0604020202020204" pitchFamily="34" charset="0"/>
              </a:rPr>
              <a:t>…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BCF714-2BE3-4BE4-9345-85A407D0AF9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76C6714-D522-4737-8429-41229E7FADC2}"/>
              </a:ext>
            </a:extLst>
          </p:cNvPr>
          <p:cNvSpPr>
            <a:spLocks noGrp="1"/>
          </p:cNvSpPr>
          <p:nvPr>
            <p:ph idx="1"/>
          </p:nvPr>
        </p:nvSpPr>
        <p:spPr/>
        <p:txBody>
          <a:bodyPr>
            <a:normAutofit fontScale="92500" lnSpcReduction="10000"/>
          </a:bodyPr>
          <a:lstStyle/>
          <a:p>
            <a:r>
              <a:rPr lang="en-US" dirty="0"/>
              <a:t>Line fitting</a:t>
            </a:r>
          </a:p>
          <a:p>
            <a:pPr lvl="1"/>
            <a:r>
              <a:rPr lang="en-US" dirty="0"/>
              <a:t>Why</a:t>
            </a:r>
          </a:p>
          <a:p>
            <a:pPr lvl="1"/>
            <a:r>
              <a:rPr lang="en-US" dirty="0"/>
              <a:t>LS</a:t>
            </a:r>
          </a:p>
          <a:p>
            <a:pPr lvl="1"/>
            <a:r>
              <a:rPr lang="en-US" dirty="0"/>
              <a:t>Total LS</a:t>
            </a:r>
          </a:p>
          <a:p>
            <a:pPr lvl="1"/>
            <a:r>
              <a:rPr lang="en-US" dirty="0"/>
              <a:t>RANSAC</a:t>
            </a:r>
          </a:p>
          <a:p>
            <a:r>
              <a:rPr lang="en-US" dirty="0"/>
              <a:t>Hough</a:t>
            </a:r>
          </a:p>
          <a:p>
            <a:pPr lvl="1"/>
            <a:r>
              <a:rPr lang="en-US" dirty="0"/>
              <a:t>Regular </a:t>
            </a:r>
            <a:r>
              <a:rPr lang="en-US" dirty="0" err="1"/>
              <a:t>m,n</a:t>
            </a:r>
            <a:r>
              <a:rPr lang="en-US" dirty="0"/>
              <a:t> </a:t>
            </a:r>
            <a:r>
              <a:rPr lang="en-US" dirty="0" err="1"/>
              <a:t>hough</a:t>
            </a:r>
            <a:endParaRPr lang="en-US" dirty="0"/>
          </a:p>
          <a:p>
            <a:pPr lvl="1"/>
            <a:r>
              <a:rPr lang="en-US" dirty="0"/>
              <a:t>Problem with m=inf</a:t>
            </a:r>
          </a:p>
          <a:p>
            <a:pPr lvl="1"/>
            <a:r>
              <a:rPr lang="en-US" dirty="0" err="1"/>
              <a:t>R,theta</a:t>
            </a:r>
            <a:r>
              <a:rPr lang="en-US" dirty="0"/>
              <a:t> </a:t>
            </a:r>
            <a:r>
              <a:rPr lang="en-US" dirty="0" err="1"/>
              <a:t>hough</a:t>
            </a:r>
            <a:endParaRPr lang="en-US" dirty="0"/>
          </a:p>
          <a:p>
            <a:pPr lvl="1"/>
            <a:r>
              <a:rPr lang="en-US" dirty="0"/>
              <a:t>Circles </a:t>
            </a:r>
            <a:r>
              <a:rPr lang="en-US" dirty="0" err="1"/>
              <a:t>hough</a:t>
            </a:r>
            <a:endParaRPr lang="en-US" dirty="0"/>
          </a:p>
          <a:p>
            <a:pPr lvl="1"/>
            <a:r>
              <a:rPr lang="en-US" dirty="0"/>
              <a:t>Generalized ?</a:t>
            </a:r>
          </a:p>
          <a:p>
            <a:r>
              <a:rPr lang="en-US" dirty="0"/>
              <a:t>Template matching- can be moved to SIFT (feature descriptors and matching) / stereo</a:t>
            </a:r>
          </a:p>
          <a:p>
            <a:pPr lvl="1"/>
            <a:endParaRPr lang="en-US" dirty="0"/>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a:rPr>
                        </m:ctrlPr>
                      </m:sSupPr>
                      <m:e>
                        <m:d>
                          <m:dPr>
                            <m:ctrlPr>
                              <a:rPr lang="en-US" b="0" i="1" smtClean="0">
                                <a:latin typeface="Cambria Math"/>
                              </a:rPr>
                            </m:ctrlPr>
                          </m:dPr>
                          <m:e>
                            <m:r>
                              <a:rPr lang="en-US" b="0" i="1" smtClean="0">
                                <a:latin typeface="Cambria Math" panose="02040503050406030204" pitchFamily="18" charset="0"/>
                              </a:rPr>
                              <m:t>1−</m:t>
                            </m:r>
                            <m:sSup>
                              <m:sSupPr>
                                <m:ctrlPr>
                                  <a:rPr lang="en-US" b="0" i="1" smtClean="0">
                                    <a:latin typeface="Cambria Math"/>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smtClean="0"/>
              </a:p>
              <a:p>
                <a:pPr lvl="1"/>
                <a:r>
                  <a:rPr lang="en-US" dirty="0" smtClean="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smtClean="0"/>
                  <a:t>.</a:t>
                </a:r>
              </a:p>
              <a:p>
                <a:r>
                  <a:rPr lang="en-US" dirty="0" smtClean="0"/>
                  <a:t>In a regression problem we are given </a:t>
                </a:r>
                <a14:m>
                  <m:oMath xmlns:m="http://schemas.openxmlformats.org/officeDocument/2006/math">
                    <m:d>
                      <m:dPr>
                        <m:ctrlPr>
                          <a:rPr lang="en-US" i="1">
                            <a:latin typeface="Cambria Math"/>
                          </a:rPr>
                        </m:ctrlPr>
                      </m:dPr>
                      <m:e>
                        <m:r>
                          <a:rPr lang="en-US" i="1">
                            <a:latin typeface="Cambria Math"/>
                          </a:rPr>
                          <m:t>𝑥</m:t>
                        </m:r>
                        <m:r>
                          <a:rPr lang="en-US" i="1">
                            <a:latin typeface="Cambria Math"/>
                          </a:rPr>
                          <m:t>,</m:t>
                        </m:r>
                        <m:r>
                          <a:rPr lang="en-US" i="1">
                            <a:latin typeface="Cambria Math"/>
                          </a:rPr>
                          <m:t>𝑦</m:t>
                        </m:r>
                      </m:e>
                    </m:d>
                  </m:oMath>
                </a14:m>
                <a:r>
                  <a:rPr lang="en-US" dirty="0" smtClean="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a:t>
                </a:r>
              </a:p>
              <a:p>
                <a:pPr lvl="1"/>
                <a:r>
                  <a:rPr lang="en-US" b="1" dirty="0" smtClean="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smtClean="0"/>
                  <a:t> as our variables.</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5"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5"/>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6"/>
          <a:stretch>
            <a:fillRect/>
          </a:stretch>
        </p:blipFill>
        <p:spPr>
          <a:xfrm rot="14154307">
            <a:off x="2849313" y="2220642"/>
            <a:ext cx="285521" cy="202587"/>
          </a:xfrm>
          <a:prstGeom prst="rect">
            <a:avLst/>
          </a:prstGeom>
        </p:spPr>
      </p:pic>
      <p:pic>
        <p:nvPicPr>
          <p:cNvPr id="12" name="Line" descr="Line"/>
          <p:cNvPicPr>
            <a:picLocks/>
          </p:cNvPicPr>
          <p:nvPr/>
        </p:nvPicPr>
        <p:blipFill>
          <a:blip r:embed="rId7"/>
          <a:stretch>
            <a:fillRect/>
          </a:stretch>
        </p:blipFill>
        <p:spPr>
          <a:xfrm rot="18398650">
            <a:off x="3545618" y="2212914"/>
            <a:ext cx="296423" cy="202587"/>
          </a:xfrm>
          <a:prstGeom prst="rect">
            <a:avLst/>
          </a:prstGeom>
        </p:spPr>
      </p:pic>
      <p:pic>
        <p:nvPicPr>
          <p:cNvPr id="13" name="Line" descr="Line"/>
          <p:cNvPicPr>
            <a:picLocks/>
          </p:cNvPicPr>
          <p:nvPr/>
        </p:nvPicPr>
        <p:blipFill>
          <a:blip r:embed="rId8"/>
          <a:stretch>
            <a:fillRect/>
          </a:stretch>
        </p:blipFill>
        <p:spPr>
          <a:xfrm rot="3818335">
            <a:off x="2779421" y="1681365"/>
            <a:ext cx="290722" cy="202587"/>
          </a:xfrm>
          <a:prstGeom prst="rect">
            <a:avLst/>
          </a:prstGeom>
        </p:spPr>
      </p:pic>
      <p:pic>
        <p:nvPicPr>
          <p:cNvPr id="14" name="Line" descr="Line"/>
          <p:cNvPicPr>
            <a:picLocks/>
          </p:cNvPicPr>
          <p:nvPr/>
        </p:nvPicPr>
        <p:blipFill>
          <a:blip r:embed="rId9"/>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smtClean="0"/>
              <a:t>Plots are from: http</a:t>
            </a:r>
            <a:r>
              <a:rPr lang="en-US" dirty="0"/>
              <a:t>://www.cs.cmu.edu/~16385/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 xmlns:ma14="http://schemas.microsoft.com/office/mac/drawingml/2011/main" val="1"/>
                </a:ext>
              </a:extLst>
            </p:spPr>
            <p:txBody>
              <a:bodyPr wrap="square" lIns="42520" tIns="42520" rIns="42520" bIns="42520" anchor="ctr">
                <a:spAutoFit/>
              </a:bodyPr>
              <a:lstStyle>
                <a:lvl1pPr>
                  <a:defRPr sz="2400"/>
                </a:lvl1pPr>
              </a:lstStyle>
              <a:p>
                <a:pPr lvl="1" rtl="1"/>
                <a:r>
                  <a:rPr lang="en-US" dirty="0"/>
                  <a:t>Let’s </a:t>
                </a:r>
                <a:r>
                  <a:rPr lang="en-US" dirty="0" smtClean="0"/>
                  <a:t>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a:t>
                </a:r>
                <a:r>
                  <a:rPr lang="en-US" dirty="0" smtClean="0"/>
                  <a:t>our variables</a:t>
                </a:r>
                <a:endParaRPr lang="en-US" dirty="0"/>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0"/>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5"/>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6"/>
          <a:stretch>
            <a:fillRect/>
          </a:stretch>
        </p:blipFill>
        <p:spPr>
          <a:xfrm rot="14154307">
            <a:off x="2849313" y="2220642"/>
            <a:ext cx="285521" cy="202587"/>
          </a:xfrm>
          <a:prstGeom prst="rect">
            <a:avLst/>
          </a:prstGeom>
        </p:spPr>
      </p:pic>
      <p:pic>
        <p:nvPicPr>
          <p:cNvPr id="10" name="Line" descr="Line"/>
          <p:cNvPicPr>
            <a:picLocks/>
          </p:cNvPicPr>
          <p:nvPr/>
        </p:nvPicPr>
        <p:blipFill>
          <a:blip r:embed="rId7"/>
          <a:stretch>
            <a:fillRect/>
          </a:stretch>
        </p:blipFill>
        <p:spPr>
          <a:xfrm rot="18398650">
            <a:off x="3545618" y="2212914"/>
            <a:ext cx="296423" cy="202587"/>
          </a:xfrm>
          <a:prstGeom prst="rect">
            <a:avLst/>
          </a:prstGeom>
        </p:spPr>
      </p:pic>
      <p:pic>
        <p:nvPicPr>
          <p:cNvPr id="11" name="Line" descr="Line"/>
          <p:cNvPicPr>
            <a:picLocks/>
          </p:cNvPicPr>
          <p:nvPr/>
        </p:nvPicPr>
        <p:blipFill>
          <a:blip r:embed="rId8"/>
          <a:stretch>
            <a:fillRect/>
          </a:stretch>
        </p:blipFill>
        <p:spPr>
          <a:xfrm rot="3818335">
            <a:off x="2779421" y="1681365"/>
            <a:ext cx="290722" cy="202587"/>
          </a:xfrm>
          <a:prstGeom prst="rect">
            <a:avLst/>
          </a:prstGeom>
        </p:spPr>
      </p:pic>
      <p:pic>
        <p:nvPicPr>
          <p:cNvPr id="12" name="Line" descr="Line"/>
          <p:cNvPicPr>
            <a:picLocks/>
          </p:cNvPicPr>
          <p:nvPr/>
        </p:nvPicPr>
        <p:blipFill>
          <a:blip r:embed="rId9"/>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0"/>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t>
            </a:r>
            <a:r>
              <a:rPr dirty="0" smtClean="0"/>
              <a:t>a</a:t>
            </a:r>
            <a:r>
              <a:rPr lang="en-US" dirty="0" smtClean="0"/>
              <a:t> ?</a:t>
            </a:r>
            <a:endParaRPr dirty="0"/>
          </a:p>
        </p:txBody>
      </p:sp>
    </p:spTree>
    <p:extLst>
      <p:ext uri="{BB962C8B-B14F-4D97-AF65-F5344CB8AC3E}">
        <p14:creationId xmlns:p14="http://schemas.microsoft.com/office/powerpoint/2010/main" val="1900858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two points become</a:t>
            </a:r>
          </a:p>
          <a:p>
            <a:pPr>
              <a:defRPr sz="2400"/>
            </a:pPr>
            <a:r>
              <a:rPr lang="en-US" b="1" dirty="0" smtClean="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three points become</a:t>
            </a:r>
          </a:p>
          <a:p>
            <a:pPr>
              <a:defRPr sz="2400"/>
            </a:pPr>
            <a:r>
              <a:rPr lang="en-US" dirty="0" smtClean="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6"/>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four points become</a:t>
            </a:r>
          </a:p>
          <a:p>
            <a:pPr>
              <a:defRPr sz="2400"/>
            </a:pPr>
            <a:r>
              <a:rPr lang="en-US" dirty="0" smtClean="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6"/>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endParaRPr lang="en-US" dirty="0"/>
          </a:p>
        </p:txBody>
      </p:sp>
    </p:spTree>
    <p:extLst>
      <p:ext uri="{BB962C8B-B14F-4D97-AF65-F5344CB8AC3E}">
        <p14:creationId xmlns:p14="http://schemas.microsoft.com/office/powerpoint/2010/main" val="3051765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1. Quantize the output parameter space to user defined bins- we will call this table the </a:t>
            </a:r>
            <a:r>
              <a:rPr lang="en-US" b="1" dirty="0" smtClean="0"/>
              <a:t>accumulator table.</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pPr marL="457200" lvl="1" indent="0">
              <a:buNone/>
            </a:pPr>
            <a:endParaRPr lang="en-US" dirty="0" smtClean="0"/>
          </a:p>
          <a:p>
            <a:pPr marL="457200" lvl="1" indent="0">
              <a:buNone/>
            </a:pPr>
            <a:r>
              <a:rPr lang="en-US" dirty="0" smtClean="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smtClean="0"/>
              <a:t>1</a:t>
            </a:r>
            <a:endParaRPr lang="en-US" b="1" dirty="0"/>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305433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smtClean="0"/>
              <a:t>2</a:t>
            </a:r>
            <a:endParaRPr lang="en-US" b="1" dirty="0"/>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1</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1</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smtClean="0"/>
              <a:t>1</a:t>
            </a:r>
            <a:endParaRPr lang="en-US" b="1" dirty="0"/>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1773910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smtClean="0"/>
              <a:t>1</a:t>
            </a:r>
            <a:endParaRPr lang="en-US" b="1" dirty="0"/>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smtClean="0"/>
              <a:t>1</a:t>
            </a:r>
            <a:endParaRPr lang="en-US" b="1" dirty="0"/>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3600133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smtClean="0"/>
              <a:t>1</a:t>
            </a:r>
            <a:endParaRPr lang="en-US" b="1" dirty="0"/>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smtClean="0"/>
              <a:t>1</a:t>
            </a:r>
            <a:endParaRPr lang="en-US" b="1" dirty="0"/>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smtClean="0"/>
              <a:t>1</a:t>
            </a:r>
            <a:endParaRPr lang="en-US" b="1" dirty="0"/>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1440631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smtClean="0"/>
              <a:t>1</a:t>
            </a:r>
            <a:endParaRPr lang="en-US" b="1" dirty="0"/>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smtClean="0"/>
              <a:t>1</a:t>
            </a:r>
            <a:endParaRPr lang="en-US" b="1" dirty="0"/>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smtClean="0"/>
              <a:t>1</a:t>
            </a:r>
            <a:endParaRPr lang="en-US" b="1" dirty="0"/>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smtClean="0"/>
              <a:t>1</a:t>
            </a:r>
            <a:endParaRPr lang="en-US" b="1" dirty="0"/>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3</a:t>
            </a:r>
            <a:endParaRPr lang="en-US" dirty="0">
              <a:solidFill>
                <a:sysClr val="windowText" lastClr="000000"/>
              </a:solidFill>
            </a:endParaRPr>
          </a:p>
        </p:txBody>
      </p:sp>
    </p:spTree>
    <p:extLst>
      <p:ext uri="{BB962C8B-B14F-4D97-AF65-F5344CB8AC3E}">
        <p14:creationId xmlns:p14="http://schemas.microsoft.com/office/powerpoint/2010/main" val="3002239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Build</a:t>
            </a:r>
            <a:r>
              <a:rPr lang="en-US" sz="2400" dirty="0" smtClean="0">
                <a:solidFill>
                  <a:sysClr val="windowText" lastClr="000000"/>
                </a:solidFill>
                <a:latin typeface="Consolas" pitchFamily="49" charset="0"/>
              </a:rPr>
              <a:t> accumulator table.</a:t>
            </a:r>
          </a:p>
          <a:p>
            <a:r>
              <a:rPr lang="en-US" sz="2400" b="1" dirty="0" smtClean="0">
                <a:solidFill>
                  <a:sysClr val="windowText" lastClr="000000"/>
                </a:solidFill>
                <a:latin typeface="Consolas" pitchFamily="49" charset="0"/>
              </a:rPr>
              <a:t>For</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each point in image </a:t>
            </a:r>
            <a:r>
              <a:rPr lang="en-US" sz="2400" dirty="0" smtClean="0">
                <a:solidFill>
                  <a:sysClr val="windowText" lastClr="000000"/>
                </a:solidFill>
                <a:latin typeface="Consolas" pitchFamily="49" charset="0"/>
              </a:rPr>
              <a:t>space:</a:t>
            </a:r>
          </a:p>
          <a:p>
            <a:pPr lvl="1"/>
            <a:r>
              <a:rPr lang="en-US" sz="2400" b="1" dirty="0" smtClean="0">
                <a:solidFill>
                  <a:sysClr val="windowText" lastClr="000000"/>
                </a:solidFill>
                <a:latin typeface="Consolas" pitchFamily="49" charset="0"/>
              </a:rPr>
              <a:t>find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corresponding line in parameter space and  </a:t>
            </a:r>
            <a:r>
              <a:rPr lang="en-US" sz="2400" dirty="0" smtClean="0">
                <a:solidFill>
                  <a:sysClr val="windowText" lastClr="000000"/>
                </a:solidFill>
                <a:latin typeface="Consolas" pitchFamily="49" charset="0"/>
              </a:rPr>
              <a:t> increment </a:t>
            </a:r>
            <a:r>
              <a:rPr lang="en-US" sz="2400" dirty="0">
                <a:solidFill>
                  <a:sysClr val="windowText" lastClr="000000"/>
                </a:solidFill>
                <a:latin typeface="Consolas" pitchFamily="49" charset="0"/>
              </a:rPr>
              <a:t>+1 the intersecting bins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Threshold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the accumulator table result by some TH and </a:t>
            </a:r>
            <a:r>
              <a:rPr lang="en-US" sz="2400" dirty="0" smtClean="0">
                <a:solidFill>
                  <a:sysClr val="windowText" lastClr="000000"/>
                </a:solidFill>
                <a:latin typeface="Consolas" pitchFamily="49" charset="0"/>
              </a:rPr>
              <a:t>get </a:t>
            </a:r>
            <a:r>
              <a:rPr lang="en-US" sz="2400" dirty="0">
                <a:solidFill>
                  <a:sysClr val="windowText" lastClr="000000"/>
                </a:solidFill>
                <a:latin typeface="Consolas" pitchFamily="49" charset="0"/>
              </a:rPr>
              <a:t>the corresponding line parameters</a:t>
            </a:r>
            <a:r>
              <a:rPr lang="en-US" sz="2400" dirty="0" smtClean="0">
                <a:solidFill>
                  <a:sysClr val="windowText" lastClr="000000"/>
                </a:solidFill>
                <a:latin typeface="Consolas" pitchFamily="49" charset="0"/>
              </a:rPr>
              <a:t>.</a:t>
            </a:r>
          </a:p>
        </p:txBody>
      </p:sp>
    </p:spTree>
    <p:extLst>
      <p:ext uri="{BB962C8B-B14F-4D97-AF65-F5344CB8AC3E}">
        <p14:creationId xmlns:p14="http://schemas.microsoft.com/office/powerpoint/2010/main" val="85613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pros &amp; cons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Pros:</a:t>
                </a:r>
              </a:p>
              <a:p>
                <a:pPr lvl="1"/>
                <a:r>
                  <a:rPr lang="en-US" dirty="0" smtClean="0"/>
                  <a:t>Can detect multiple lines in image space.</a:t>
                </a:r>
              </a:p>
              <a:p>
                <a:pPr lvl="1"/>
                <a:r>
                  <a:rPr lang="en-US" dirty="0" smtClean="0"/>
                  <a:t>can be extended to detect different parameterized curves (e.g.: circles, ellipsoids), and even un-parameterized curves (</a:t>
                </a:r>
                <a:r>
                  <a:rPr lang="en-US" b="1" dirty="0" smtClean="0"/>
                  <a:t>generalized </a:t>
                </a:r>
                <a:r>
                  <a:rPr lang="en-US" b="1" dirty="0" err="1" smtClean="0"/>
                  <a:t>hough</a:t>
                </a:r>
                <a:r>
                  <a:rPr lang="en-US" b="1" dirty="0" smtClean="0"/>
                  <a:t> transform </a:t>
                </a:r>
                <a:r>
                  <a:rPr lang="en-US" dirty="0" smtClean="0"/>
                  <a:t>[out of scope]- similar to template matching that will be covered later in course).</a:t>
                </a:r>
              </a:p>
              <a:p>
                <a:r>
                  <a:rPr lang="en-US" dirty="0" smtClean="0"/>
                  <a:t>Cons:</a:t>
                </a:r>
              </a:p>
              <a:p>
                <a:pPr lvl="1"/>
                <a:r>
                  <a:rPr lang="en-US" dirty="0" smtClean="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parameter space, can’t detect vertical lines. </a:t>
                </a:r>
                <a:r>
                  <a:rPr lang="en-US" b="1" u="sng" dirty="0" smtClean="0"/>
                  <a:t>Why?</a:t>
                </a:r>
              </a:p>
              <a:p>
                <a:pPr lvl="1"/>
                <a:r>
                  <a:rPr lang="en-US" dirty="0"/>
                  <a:t>Susceptive to noise</a:t>
                </a:r>
                <a:r>
                  <a:rPr lang="en-US" dirty="0" smtClean="0"/>
                  <a:t>. </a:t>
                </a:r>
                <a:r>
                  <a:rPr lang="en-US" b="1" u="sng" dirty="0" smtClean="0"/>
                  <a:t>Why?</a:t>
                </a:r>
              </a:p>
              <a:p>
                <a:pPr lvl="1"/>
                <a:r>
                  <a:rPr lang="en-US" dirty="0" smtClean="0"/>
                  <a:t>Computationally costly.</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 vertical line detection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smtClean="0"/>
                  <a:t>. This causes the accumulator table to be very big in </a:t>
                </a:r>
                <a14:m>
                  <m:oMath xmlns:m="http://schemas.openxmlformats.org/officeDocument/2006/math">
                    <m:r>
                      <a:rPr lang="en-US" b="0" i="1" smtClean="0">
                        <a:latin typeface="Cambria Math"/>
                      </a:rPr>
                      <m:t>𝑚</m:t>
                    </m:r>
                  </m:oMath>
                </a14:m>
                <a:r>
                  <a:rPr lang="en-US" dirty="0" smtClean="0"/>
                  <a:t> direction.</a:t>
                </a:r>
              </a:p>
              <a:p>
                <a:r>
                  <a:rPr lang="en-US" dirty="0" smtClean="0"/>
                  <a:t>A solution is to give a </a:t>
                </a:r>
                <a:r>
                  <a:rPr lang="en-US" b="1" dirty="0" smtClean="0"/>
                  <a:t>different parameterization to lines</a:t>
                </a:r>
                <a:r>
                  <a:rPr lang="en-US" dirty="0" smtClean="0"/>
                  <a:t>:</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sp>
        <p:nvSpPr>
          <p:cNvPr id="533" name="Image and parameter space"/>
          <p:cNvSpPr txBox="1">
            <a:spLocks noGrp="1"/>
          </p:cNvSpPr>
          <p:nvPr>
            <p:ph type="title"/>
          </p:nvPr>
        </p:nvSpPr>
        <p:spPr>
          <a:xfrm>
            <a:off x="892969" y="380327"/>
            <a:ext cx="10406063" cy="782464"/>
          </a:xfrm>
          <a:prstGeom prst="rect">
            <a:avLst/>
          </a:prstGeom>
        </p:spPr>
        <p:txBody>
          <a:bodyPr>
            <a:normAutofit fontScale="90000"/>
          </a:bodyPr>
          <a:lstStyle>
            <a:lvl1pPr defTabSz="490727">
              <a:defRPr sz="6719"/>
            </a:lvl1pPr>
          </a:lstStyle>
          <a:p>
            <a:r>
              <a:t>Image and parameter space</a:t>
            </a:r>
          </a:p>
        </p:txBody>
      </p:sp>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13448094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smtClean="0"/>
                  <a:t>, otherwise it’s symmetric.</a:t>
                </a:r>
              </a:p>
              <a:p>
                <a:r>
                  <a:rPr lang="en-US" dirty="0" smtClean="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a:rPr>
                        </m:ctrlPr>
                      </m:dPr>
                      <m:e>
                        <m:r>
                          <a:rPr lang="en-US" b="0" i="1" smtClean="0">
                            <a:latin typeface="Cambria Math"/>
                          </a:rPr>
                          <m:t>𝜌</m:t>
                        </m:r>
                      </m:e>
                    </m:d>
                    <m:r>
                      <a:rPr lang="en-US" b="0" i="1" smtClean="0">
                        <a:latin typeface="Cambria Math"/>
                      </a:rPr>
                      <m:t>=−1</m:t>
                    </m:r>
                  </m:oMath>
                </a14:m>
                <a:r>
                  <a:rPr lang="en-US" dirty="0" smtClean="0"/>
                  <a:t>. this is acceptable since the derivation earlier was right only for the first quadrant. </a:t>
                </a:r>
                <a:endParaRPr lang="en-US" dirty="0"/>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algorithm stays </a:t>
            </a:r>
            <a:r>
              <a:rPr lang="en-US" smtClean="0"/>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Build</a:t>
            </a:r>
            <a:r>
              <a:rPr lang="en-US" sz="2400" dirty="0" smtClean="0">
                <a:solidFill>
                  <a:sysClr val="windowText" lastClr="000000"/>
                </a:solidFill>
                <a:latin typeface="Consolas" pitchFamily="49" charset="0"/>
              </a:rPr>
              <a:t> accumulator table.</a:t>
            </a:r>
          </a:p>
          <a:p>
            <a:r>
              <a:rPr lang="en-US" sz="2400" b="1" dirty="0" smtClean="0">
                <a:solidFill>
                  <a:sysClr val="windowText" lastClr="000000"/>
                </a:solidFill>
                <a:latin typeface="Consolas" pitchFamily="49" charset="0"/>
              </a:rPr>
              <a:t>For</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each point in image </a:t>
            </a:r>
            <a:r>
              <a:rPr lang="en-US" sz="2400" dirty="0" smtClean="0">
                <a:solidFill>
                  <a:sysClr val="windowText" lastClr="000000"/>
                </a:solidFill>
                <a:latin typeface="Consolas" pitchFamily="49" charset="0"/>
              </a:rPr>
              <a:t>space:</a:t>
            </a:r>
          </a:p>
          <a:p>
            <a:pPr lvl="1"/>
            <a:r>
              <a:rPr lang="en-US" sz="2400" b="1" dirty="0" smtClean="0">
                <a:solidFill>
                  <a:sysClr val="windowText" lastClr="000000"/>
                </a:solidFill>
                <a:latin typeface="Consolas" pitchFamily="49" charset="0"/>
              </a:rPr>
              <a:t>find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corresponding line in parameter space and  </a:t>
            </a:r>
            <a:r>
              <a:rPr lang="en-US" sz="2400" dirty="0" smtClean="0">
                <a:solidFill>
                  <a:sysClr val="windowText" lastClr="000000"/>
                </a:solidFill>
                <a:latin typeface="Consolas" pitchFamily="49" charset="0"/>
              </a:rPr>
              <a:t> increment </a:t>
            </a:r>
            <a:r>
              <a:rPr lang="en-US" sz="2400" dirty="0">
                <a:solidFill>
                  <a:sysClr val="windowText" lastClr="000000"/>
                </a:solidFill>
                <a:latin typeface="Consolas" pitchFamily="49" charset="0"/>
              </a:rPr>
              <a:t>+1 the intersecting bins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Threshold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the accumulator table result by some TH and </a:t>
            </a:r>
            <a:r>
              <a:rPr lang="en-US" sz="2400" dirty="0" smtClean="0">
                <a:solidFill>
                  <a:sysClr val="windowText" lastClr="000000"/>
                </a:solidFill>
                <a:latin typeface="Consolas" pitchFamily="49" charset="0"/>
              </a:rPr>
              <a:t>get </a:t>
            </a:r>
            <a:r>
              <a:rPr lang="en-US" sz="2400" dirty="0">
                <a:solidFill>
                  <a:sysClr val="windowText" lastClr="000000"/>
                </a:solidFill>
                <a:latin typeface="Consolas" pitchFamily="49" charset="0"/>
              </a:rPr>
              <a:t>the corresponding line parameters</a:t>
            </a:r>
            <a:r>
              <a:rPr lang="en-US" sz="2400" dirty="0" smtClean="0">
                <a:solidFill>
                  <a:sysClr val="windowText" lastClr="000000"/>
                </a:solidFill>
                <a:latin typeface="Consolas" pitchFamily="49" charset="0"/>
              </a:rPr>
              <a:t>.</a:t>
            </a:r>
          </a:p>
        </p:txBody>
      </p:sp>
    </p:spTree>
    <p:extLst>
      <p:ext uri="{BB962C8B-B14F-4D97-AF65-F5344CB8AC3E}">
        <p14:creationId xmlns:p14="http://schemas.microsoft.com/office/powerpoint/2010/main" val="352335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pros &amp; cons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Pros:</a:t>
                </a:r>
              </a:p>
              <a:p>
                <a:pPr lvl="1"/>
                <a:r>
                  <a:rPr lang="en-US" dirty="0" smtClean="0"/>
                  <a:t>Can detect multiple lines in image space.</a:t>
                </a:r>
              </a:p>
              <a:p>
                <a:pPr lvl="1"/>
                <a:r>
                  <a:rPr lang="en-US" dirty="0" smtClean="0"/>
                  <a:t>can be extended to detect different parameterized curves (e.g.: circles, ellipsoids), and even un-parameterized curves (</a:t>
                </a:r>
                <a:r>
                  <a:rPr lang="en-US" b="1" dirty="0" smtClean="0"/>
                  <a:t>generalized </a:t>
                </a:r>
                <a:r>
                  <a:rPr lang="en-US" b="1" dirty="0" err="1" smtClean="0"/>
                  <a:t>hough</a:t>
                </a:r>
                <a:r>
                  <a:rPr lang="en-US" b="1" dirty="0" smtClean="0"/>
                  <a:t> transform </a:t>
                </a:r>
                <a:r>
                  <a:rPr lang="en-US" dirty="0" smtClean="0"/>
                  <a:t>[out of scope]- similar to template matching that will be covered later in course).</a:t>
                </a:r>
              </a:p>
              <a:p>
                <a:r>
                  <a:rPr lang="en-US" dirty="0" smtClean="0"/>
                  <a:t>Cons:</a:t>
                </a:r>
              </a:p>
              <a:p>
                <a:pPr lvl="1"/>
                <a:r>
                  <a:rPr lang="en-US" dirty="0" smtClean="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parameter space, can’t detect vertical lines. </a:t>
                </a:r>
                <a:r>
                  <a:rPr lang="en-US" b="1" u="sng" dirty="0" smtClean="0"/>
                  <a:t>Why?</a:t>
                </a:r>
              </a:p>
              <a:p>
                <a:pPr lvl="1"/>
                <a:r>
                  <a:rPr lang="en-US" dirty="0"/>
                  <a:t>Susceptive to noise</a:t>
                </a:r>
                <a:r>
                  <a:rPr lang="en-US" dirty="0" smtClean="0"/>
                  <a:t>. </a:t>
                </a:r>
                <a:r>
                  <a:rPr lang="en-US" b="1" u="sng" dirty="0" smtClean="0"/>
                  <a:t>Why?</a:t>
                </a:r>
              </a:p>
              <a:p>
                <a:pPr lvl="1"/>
                <a:r>
                  <a:rPr lang="en-US" dirty="0" smtClean="0"/>
                  <a:t>Computationally costly.</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p:sp>
        <p:nvSpPr>
          <p:cNvPr id="3" name="Content Placeholder 2">
            <a:extLst>
              <a:ext uri="{FF2B5EF4-FFF2-40B4-BE49-F238E27FC236}">
                <a16:creationId xmlns="" xmlns:a16="http://schemas.microsoft.com/office/drawing/2014/main" id="{AAB1D311-F54E-4773-8CDF-C77050CB107E}"/>
              </a:ext>
            </a:extLst>
          </p:cNvPr>
          <p:cNvSpPr>
            <a:spLocks noGrp="1"/>
          </p:cNvSpPr>
          <p:nvPr>
            <p:ph idx="1"/>
          </p:nvPr>
        </p:nvSpPr>
        <p:spPr/>
        <p:txBody>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p:txBody>
      </p:sp>
      <p:sp>
        <p:nvSpPr>
          <p:cNvPr id="4" name="Rectangle: Rounded Corners 3">
            <a:extLst>
              <a:ext uri="{FF2B5EF4-FFF2-40B4-BE49-F238E27FC236}">
                <a16:creationId xmlns=""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 xmlns:a16="http://schemas.microsoft.com/office/drawing/2014/main" id="{5562F2A5-8F73-4C5C-9EC9-2D814546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5153</TotalTime>
  <Words>3262</Words>
  <Application>Microsoft Office PowerPoint</Application>
  <PresentationFormat>Custom</PresentationFormat>
  <Paragraphs>721</Paragraphs>
  <Slides>70</Slides>
  <Notes>13</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class_layout</vt:lpstr>
      <vt:lpstr>Curve fitting</vt:lpstr>
      <vt:lpstr>References</vt:lpstr>
      <vt:lpstr>PowerPoint Presentation</vt:lpstr>
      <vt:lpstr>Some motivation</vt:lpstr>
      <vt:lpstr>Some motivation</vt:lpstr>
      <vt:lpstr>What is curve fitting</vt:lpstr>
      <vt:lpstr>Linear least squares (LS): step by step example</vt:lpstr>
      <vt:lpstr>Side note: error / loss</vt:lpstr>
      <vt:lpstr>Linear least squares (LS): step by step example</vt:lpstr>
      <vt:lpstr>Linear least squares (LS): step by step example</vt:lpstr>
      <vt:lpstr>Linear LS in matrix form</vt:lpstr>
      <vt:lpstr>Side note: pseudoinverse</vt:lpstr>
      <vt:lpstr>PowerPoint Presentation</vt:lpstr>
      <vt:lpstr>Problem 1: Linear LS with vertical data</vt:lpstr>
      <vt:lpstr>Problem 1: Linear LS with vertical data</vt:lpstr>
      <vt:lpstr>Linear total least squares</vt:lpstr>
      <vt:lpstr>Linear TLS</vt:lpstr>
      <vt:lpstr>Linear TLS</vt:lpstr>
      <vt:lpstr>Linear TLS -the minimization problem</vt:lpstr>
      <vt:lpstr>LS</vt:lpstr>
      <vt:lpstr>LS</vt:lpstr>
      <vt:lpstr>Problem 2: LS with outliers datapoints</vt:lpstr>
      <vt:lpstr>Problem 2: LS with outliers datapoints</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Image and parameter space</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Yoni Chechik</cp:lastModifiedBy>
  <cp:revision>134</cp:revision>
  <dcterms:created xsi:type="dcterms:W3CDTF">2019-08-07T13:55:19Z</dcterms:created>
  <dcterms:modified xsi:type="dcterms:W3CDTF">2019-09-15T16:50:36Z</dcterms:modified>
</cp:coreProperties>
</file>